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0" r:id="rId6"/>
    <p:sldId id="261" r:id="rId7"/>
    <p:sldId id="259" r:id="rId8"/>
    <p:sldId id="262" r:id="rId9"/>
    <p:sldId id="263" r:id="rId10"/>
    <p:sldId id="274" r:id="rId11"/>
    <p:sldId id="271" r:id="rId12"/>
    <p:sldId id="265" r:id="rId13"/>
    <p:sldId id="264" r:id="rId14"/>
    <p:sldId id="266" r:id="rId15"/>
    <p:sldId id="267" r:id="rId16"/>
    <p:sldId id="275" r:id="rId17"/>
    <p:sldId id="272" r:id="rId18"/>
    <p:sldId id="269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F8B9C1-215D-4A70-A9CE-2552ABEF9AB2}" type="datetimeFigureOut">
              <a:rPr lang="en-US" smtClean="0"/>
              <a:pPr/>
              <a:t>24/04/2013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FF36FE-D19E-425C-AFA6-0D3E1D330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8B9C1-215D-4A70-A9CE-2552ABEF9AB2}" type="datetimeFigureOut">
              <a:rPr lang="en-US" smtClean="0"/>
              <a:pPr/>
              <a:t>24/04/2013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F36FE-D19E-425C-AFA6-0D3E1D330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8B9C1-215D-4A70-A9CE-2552ABEF9AB2}" type="datetimeFigureOut">
              <a:rPr lang="en-US" smtClean="0"/>
              <a:pPr/>
              <a:t>24/04/2013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F36FE-D19E-425C-AFA6-0D3E1D330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8B9C1-215D-4A70-A9CE-2552ABEF9AB2}" type="datetimeFigureOut">
              <a:rPr lang="en-US" smtClean="0"/>
              <a:pPr/>
              <a:t>24/04/2013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F36FE-D19E-425C-AFA6-0D3E1D3304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8B9C1-215D-4A70-A9CE-2552ABEF9AB2}" type="datetimeFigureOut">
              <a:rPr lang="en-US" smtClean="0"/>
              <a:pPr/>
              <a:t>24/04/2013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F36FE-D19E-425C-AFA6-0D3E1D3304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8B9C1-215D-4A70-A9CE-2552ABEF9AB2}" type="datetimeFigureOut">
              <a:rPr lang="en-US" smtClean="0"/>
              <a:pPr/>
              <a:t>24/04/2013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F36FE-D19E-425C-AFA6-0D3E1D3304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8B9C1-215D-4A70-A9CE-2552ABEF9AB2}" type="datetimeFigureOut">
              <a:rPr lang="en-US" smtClean="0"/>
              <a:pPr/>
              <a:t>24/04/2013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F36FE-D19E-425C-AFA6-0D3E1D330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8B9C1-215D-4A70-A9CE-2552ABEF9AB2}" type="datetimeFigureOut">
              <a:rPr lang="en-US" smtClean="0"/>
              <a:pPr/>
              <a:t>24/04/2013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F36FE-D19E-425C-AFA6-0D3E1D3304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8B9C1-215D-4A70-A9CE-2552ABEF9AB2}" type="datetimeFigureOut">
              <a:rPr lang="en-US" smtClean="0"/>
              <a:pPr/>
              <a:t>24/04/2013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F36FE-D19E-425C-AFA6-0D3E1D330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F8B9C1-215D-4A70-A9CE-2552ABEF9AB2}" type="datetimeFigureOut">
              <a:rPr lang="en-US" smtClean="0"/>
              <a:pPr/>
              <a:t>24/04/2013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F36FE-D19E-425C-AFA6-0D3E1D330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F8B9C1-215D-4A70-A9CE-2552ABEF9AB2}" type="datetimeFigureOut">
              <a:rPr lang="en-US" smtClean="0"/>
              <a:pPr/>
              <a:t>24/04/2013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FF36FE-D19E-425C-AFA6-0D3E1D3304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F8B9C1-215D-4A70-A9CE-2552ABEF9AB2}" type="datetimeFigureOut">
              <a:rPr lang="en-US" smtClean="0"/>
              <a:pPr/>
              <a:t>24/04/2013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7FF36FE-D19E-425C-AFA6-0D3E1D330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ld-cam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52400"/>
            <a:ext cx="6248400" cy="468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az-Latn-AZ" sz="5000" smtClean="0">
                <a:solidFill>
                  <a:schemeClr val="bg1"/>
                </a:solidFill>
              </a:rPr>
              <a:t>Fotoqrafiyanın əsasları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8923" y="52578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://jsoft.ws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tems_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3200274" cy="464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334000"/>
            <a:ext cx="19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2400" dirty="0" smtClean="0">
                <a:solidFill>
                  <a:schemeClr val="bg1">
                    <a:lumMod val="75000"/>
                  </a:schemeClr>
                </a:solidFill>
              </a:rPr>
              <a:t>Cəfər Əliyev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45091"/>
          </a:xfrm>
        </p:spPr>
        <p:txBody>
          <a:bodyPr/>
          <a:lstStyle/>
          <a:p>
            <a:pPr algn="ctr">
              <a:buNone/>
            </a:pPr>
            <a:r>
              <a:rPr lang="az-Latn-AZ" sz="10000" b="1" dirty="0" smtClean="0"/>
              <a:t>ÇƏKİM SÜRƏTİ</a:t>
            </a:r>
            <a:endParaRPr lang="en-US" sz="10000" b="1" dirty="0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cal_plane_shutter_slow_spee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1891" y="1481138"/>
            <a:ext cx="3960217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dirty="0" smtClean="0"/>
              <a:t>Çəkim sürəti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://jsoft.ws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601-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3917949" cy="29384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Latn-AZ" dirty="0" smtClean="0"/>
              <a:t>Çəkim sürəti</a:t>
            </a:r>
            <a:endParaRPr lang="en-US" dirty="0"/>
          </a:p>
        </p:txBody>
      </p:sp>
      <p:pic>
        <p:nvPicPr>
          <p:cNvPr id="5" name="Picture 4" descr="Nikon_D600_Shutter_Un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505200"/>
            <a:ext cx="3914775" cy="3010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8866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://jsoft.ws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1/4 		1/8 		1/15</a:t>
            </a:r>
          </a:p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1/30 		1/60 		1/125</a:t>
            </a:r>
          </a:p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1/250 		1/500 		1/1000</a:t>
            </a:r>
            <a:endParaRPr lang="en-US" sz="4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dirty="0" smtClean="0"/>
              <a:t>Çəkim sürəti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://jsoft.ws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7050" y="1737519"/>
            <a:ext cx="5549900" cy="4013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Apertura</a:t>
            </a:r>
            <a:r>
              <a:rPr lang="en-US" dirty="0" smtClean="0"/>
              <a:t> v</a:t>
            </a:r>
            <a:r>
              <a:rPr lang="az-Latn-AZ" dirty="0" smtClean="0"/>
              <a:t>ə Çəkim sürətinin asılılığı cədvəli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://jsoft.ws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45091"/>
          </a:xfrm>
        </p:spPr>
        <p:txBody>
          <a:bodyPr/>
          <a:lstStyle/>
          <a:p>
            <a:pPr algn="ctr">
              <a:buNone/>
            </a:pPr>
            <a:r>
              <a:rPr lang="az-Latn-AZ" sz="10000" b="1" dirty="0" smtClean="0"/>
              <a:t>İSO</a:t>
            </a:r>
          </a:p>
          <a:p>
            <a:pPr algn="ctr">
              <a:buNone/>
            </a:pPr>
            <a:r>
              <a:rPr lang="az-Latn-AZ" sz="10000" b="1" smtClean="0"/>
              <a:t>SÜRƏT</a:t>
            </a:r>
            <a:endParaRPr lang="en-US" sz="10000" b="1" dirty="0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4419600"/>
            <a:ext cx="2743200" cy="1828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dirty="0" smtClean="0"/>
              <a:t>İ</a:t>
            </a:r>
            <a:r>
              <a:rPr lang="en-US" dirty="0" smtClean="0"/>
              <a:t>SO </a:t>
            </a:r>
            <a:r>
              <a:rPr lang="en-US" dirty="0" err="1" smtClean="0"/>
              <a:t>qiy</a:t>
            </a:r>
            <a:r>
              <a:rPr lang="az-Latn-AZ" dirty="0" smtClean="0"/>
              <a:t>mətləri</a:t>
            </a:r>
            <a:endParaRPr lang="en-US" dirty="0"/>
          </a:p>
        </p:txBody>
      </p:sp>
      <p:pic>
        <p:nvPicPr>
          <p:cNvPr id="5" name="Picture 4" descr="is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562100"/>
            <a:ext cx="3429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6002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539875" algn="l"/>
                <a:tab pos="3090863" algn="l"/>
              </a:tabLst>
            </a:pPr>
            <a:r>
              <a:rPr lang="az-Latn-AZ" sz="3200" dirty="0" smtClean="0"/>
              <a:t>50	</a:t>
            </a:r>
            <a:r>
              <a:rPr lang="en-US" sz="3200" dirty="0" smtClean="0"/>
              <a:t>100	</a:t>
            </a:r>
            <a:r>
              <a:rPr lang="az-Latn-AZ" sz="3200" dirty="0" smtClean="0"/>
              <a:t>200</a:t>
            </a:r>
            <a:br>
              <a:rPr lang="az-Latn-AZ" sz="3200" dirty="0" smtClean="0"/>
            </a:br>
            <a:endParaRPr lang="az-Latn-AZ" sz="3200" dirty="0" smtClean="0"/>
          </a:p>
          <a:p>
            <a:pPr>
              <a:tabLst>
                <a:tab pos="1539875" algn="l"/>
                <a:tab pos="3032125" algn="l"/>
              </a:tabLst>
            </a:pPr>
            <a:r>
              <a:rPr lang="az-Latn-AZ" sz="3200" dirty="0" smtClean="0"/>
              <a:t>400	800	1600 </a:t>
            </a:r>
            <a:br>
              <a:rPr lang="az-Latn-AZ" sz="3200" dirty="0" smtClean="0"/>
            </a:br>
            <a:r>
              <a:rPr lang="az-Latn-AZ" sz="3200" dirty="0" smtClean="0"/>
              <a:t/>
            </a:r>
            <a:br>
              <a:rPr lang="az-Latn-AZ" sz="3200" dirty="0" smtClean="0"/>
            </a:br>
            <a:r>
              <a:rPr lang="az-Latn-AZ" sz="3200" dirty="0" smtClean="0"/>
              <a:t>3200	6400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://jsoft.ws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Latn-AZ" sz="3600" dirty="0" smtClean="0"/>
              <a:t>Apertura, </a:t>
            </a:r>
            <a:r>
              <a:rPr lang="az-Latn-AZ" sz="3600" dirty="0" err="1" smtClean="0"/>
              <a:t>diafraqmal</a:t>
            </a:r>
            <a:r>
              <a:rPr lang="az-Latn-AZ" sz="3600" dirty="0" smtClean="0"/>
              <a:t> ədəd</a:t>
            </a:r>
          </a:p>
          <a:p>
            <a:r>
              <a:rPr lang="az-Latn-AZ" sz="3600" dirty="0" smtClean="0"/>
              <a:t>Çəkim sürəti, çəkim anı</a:t>
            </a:r>
          </a:p>
          <a:p>
            <a:r>
              <a:rPr lang="az-Latn-AZ" sz="3600" dirty="0" smtClean="0"/>
              <a:t>İSO sürət</a:t>
            </a:r>
            <a:endParaRPr lang="en-US" sz="3600" dirty="0" smtClean="0"/>
          </a:p>
          <a:p>
            <a:r>
              <a:rPr lang="az-Latn-AZ" sz="3600" dirty="0" smtClean="0"/>
              <a:t>Fokus məsafəsi, fokusun dərinliyi</a:t>
            </a:r>
          </a:p>
          <a:p>
            <a:r>
              <a:rPr lang="az-Latn-AZ" sz="3600" dirty="0" smtClean="0"/>
              <a:t>Əks kvadratlar qanunu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İstifadə olunan terminlər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://jsoft.ws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ata 20"/>
          <p:cNvSpPr/>
          <p:nvPr/>
        </p:nvSpPr>
        <p:spPr>
          <a:xfrm rot="16200000">
            <a:off x="4305300" y="2933700"/>
            <a:ext cx="5181600" cy="17526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ata 19"/>
          <p:cNvSpPr/>
          <p:nvPr/>
        </p:nvSpPr>
        <p:spPr>
          <a:xfrm rot="16200000">
            <a:off x="1905000" y="2971800"/>
            <a:ext cx="4114800" cy="121920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b="1" i="1" dirty="0" smtClean="0">
              <a:latin typeface="Adobe Caslon Pro" pitchFamily="18" charset="0"/>
            </a:endParaRPr>
          </a:p>
          <a:p>
            <a:pPr>
              <a:buNone/>
            </a:pPr>
            <a:endParaRPr lang="en-US" sz="1600" b="1" i="1" dirty="0" smtClean="0">
              <a:latin typeface="Adobe Caslon Pro" pitchFamily="18" charset="0"/>
            </a:endParaRPr>
          </a:p>
          <a:p>
            <a:pPr>
              <a:buNone/>
            </a:pPr>
            <a:endParaRPr lang="en-US" sz="1600" b="1" i="1" dirty="0" smtClean="0">
              <a:latin typeface="Adobe Caslon Pro" pitchFamily="18" charset="0"/>
            </a:endParaRPr>
          </a:p>
          <a:p>
            <a:pPr>
              <a:buNone/>
            </a:pPr>
            <a:endParaRPr lang="en-US" sz="1600" b="1" i="1" dirty="0">
              <a:latin typeface="Adobe Caslon Pro" pitchFamily="18" charset="0"/>
            </a:endParaRPr>
          </a:p>
          <a:p>
            <a:pPr>
              <a:buNone/>
            </a:pPr>
            <a:r>
              <a:rPr lang="en-US" sz="2800" b="1" i="1" dirty="0" smtClean="0">
                <a:latin typeface="Adobe Caslon Pro" pitchFamily="18" charset="0"/>
              </a:rPr>
              <a:t>				</a:t>
            </a:r>
          </a:p>
          <a:p>
            <a:pPr>
              <a:buNone/>
            </a:pPr>
            <a:r>
              <a:rPr lang="en-US" sz="2800" b="1" i="1" dirty="0">
                <a:latin typeface="Adobe Caslon Pro" pitchFamily="18" charset="0"/>
              </a:rPr>
              <a:t>	</a:t>
            </a:r>
            <a:r>
              <a:rPr lang="en-US" sz="2800" b="1" i="1" dirty="0" smtClean="0">
                <a:latin typeface="Adobe Caslon Pro" pitchFamily="18" charset="0"/>
              </a:rPr>
              <a:t>		l			</a:t>
            </a:r>
            <a:r>
              <a:rPr lang="en-US" sz="2800" b="1" i="1" dirty="0" err="1" smtClean="0">
                <a:latin typeface="Adobe Caslon Pro" pitchFamily="18" charset="0"/>
              </a:rPr>
              <a:t>l</a:t>
            </a:r>
            <a:endParaRPr lang="en-US" sz="2800" b="1" i="1" dirty="0">
              <a:latin typeface="Adobe Caslon Pro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Fotoqrafiyanın əsasları</a:t>
            </a:r>
            <a:endParaRPr lang="en-US" dirty="0"/>
          </a:p>
        </p:txBody>
      </p:sp>
      <p:sp>
        <p:nvSpPr>
          <p:cNvPr id="8" name="Flowchart: Off-page Connector 7"/>
          <p:cNvSpPr/>
          <p:nvPr/>
        </p:nvSpPr>
        <p:spPr>
          <a:xfrm>
            <a:off x="957986" y="3856037"/>
            <a:ext cx="76200" cy="152400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0"/>
          </p:cNvCxnSpPr>
          <p:nvPr/>
        </p:nvCxnSpPr>
        <p:spPr>
          <a:xfrm rot="5400000" flipH="1" flipV="1">
            <a:off x="3086100" y="-68263"/>
            <a:ext cx="1676400" cy="5867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4"/>
          </p:cNvCxnSpPr>
          <p:nvPr/>
        </p:nvCxnSpPr>
        <p:spPr>
          <a:xfrm rot="16200000" flipH="1">
            <a:off x="3086100" y="1760537"/>
            <a:ext cx="1676400" cy="5867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172200" y="2027237"/>
            <a:ext cx="1447800" cy="34747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779837"/>
            <a:ext cx="289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581400" y="2865437"/>
            <a:ext cx="762000" cy="1828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endCxn id="6" idx="0"/>
          </p:cNvCxnSpPr>
          <p:nvPr/>
        </p:nvCxnSpPr>
        <p:spPr>
          <a:xfrm rot="5400000" flipH="1" flipV="1">
            <a:off x="3505200" y="3322637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2" idx="0"/>
          </p:cNvCxnSpPr>
          <p:nvPr/>
        </p:nvCxnSpPr>
        <p:spPr>
          <a:xfrm rot="5400000" flipH="1" flipV="1">
            <a:off x="6000750" y="2884487"/>
            <a:ext cx="1752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6"/>
          </p:cNvCxnSpPr>
          <p:nvPr/>
        </p:nvCxnSpPr>
        <p:spPr>
          <a:xfrm>
            <a:off x="1066800" y="3779837"/>
            <a:ext cx="289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33800" y="309403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dobe Caslon Pro" pitchFamily="18" charset="0"/>
              </a:rPr>
              <a:t>r</a:t>
            </a:r>
            <a:endParaRPr lang="en-US" sz="2800" i="1" dirty="0">
              <a:latin typeface="Adobe Caslon Pro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2713037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dobe Caslon Pro" pitchFamily="18" charset="0"/>
              </a:rPr>
              <a:t>2r</a:t>
            </a:r>
            <a:endParaRPr lang="en-US" sz="2800" i="1" dirty="0">
              <a:latin typeface="Adobe Caslon Pro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48866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://jsoft.ws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14400" y="3703637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657600" y="3932237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Symbol" pitchFamily="18" charset="2"/>
              </a:rPr>
              <a:t>p</a:t>
            </a:r>
            <a:r>
              <a:rPr lang="en-US" sz="2000" b="1" i="1" dirty="0" smtClean="0"/>
              <a:t>r</a:t>
            </a:r>
            <a:r>
              <a:rPr lang="en-US" sz="2000" b="1" i="1" baseline="30000" dirty="0" smtClean="0"/>
              <a:t>2</a:t>
            </a:r>
            <a:endParaRPr lang="en-US" sz="2000" b="1" i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477000" y="4160837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Symbol" pitchFamily="18" charset="2"/>
              </a:rPr>
              <a:t>4p</a:t>
            </a:r>
            <a:r>
              <a:rPr lang="en-US" sz="2000" b="1" i="1" dirty="0" smtClean="0"/>
              <a:t>r</a:t>
            </a:r>
            <a:r>
              <a:rPr lang="en-US" sz="2000" b="1" i="1" baseline="30000" dirty="0" smtClean="0"/>
              <a:t>2</a:t>
            </a:r>
            <a:endParaRPr lang="en-US" sz="2000" b="1" i="1" baseline="30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Latn-AZ" dirty="0" smtClean="0"/>
              <a:t>Səthə düşən işığın miqdarı, işıq mənbəyinin bu səthdən məsafəsinin kvadratı ilə tərs mütənasibdir.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Fotoqrafiyanın əsasları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://jsoft.ws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645091"/>
          </a:xfrm>
        </p:spPr>
        <p:txBody>
          <a:bodyPr/>
          <a:lstStyle/>
          <a:p>
            <a:pPr algn="ctr">
              <a:buNone/>
            </a:pPr>
            <a:r>
              <a:rPr lang="en-US" sz="10000" b="1" dirty="0" smtClean="0"/>
              <a:t>APERTURA</a:t>
            </a:r>
            <a:endParaRPr lang="en-US" sz="10000" b="1" dirty="0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	</a:t>
            </a:r>
            <a:r>
              <a:rPr lang="en-US" dirty="0" smtClean="0"/>
              <a:t>Aperture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Апертура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en-US" dirty="0" err="1" smtClean="0"/>
              <a:t>Apertura</a:t>
            </a:r>
            <a:r>
              <a:rPr lang="en-US" dirty="0" smtClean="0"/>
              <a:t/>
            </a:r>
            <a:br>
              <a:rPr lang="en-US" dirty="0" smtClean="0"/>
            </a:br>
            <a:endParaRPr lang="az-Latn-AZ" dirty="0" smtClean="0"/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	</a:t>
            </a:r>
            <a:r>
              <a:rPr lang="en-US" dirty="0" smtClean="0"/>
              <a:t>Shutter speed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Выдержка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az-Latn-AZ" dirty="0" smtClean="0"/>
              <a:t>Çəkim sürəti, çəkim anı</a:t>
            </a:r>
            <a:r>
              <a:rPr lang="en-US" dirty="0" smtClean="0"/>
              <a:t/>
            </a:r>
            <a:br>
              <a:rPr lang="en-US" dirty="0" smtClean="0"/>
            </a:br>
            <a:endParaRPr lang="az-Latn-AZ" dirty="0" smtClean="0"/>
          </a:p>
          <a:p>
            <a:r>
              <a:rPr lang="ru-RU" dirty="0" smtClean="0"/>
              <a:t> 	</a:t>
            </a:r>
            <a:r>
              <a:rPr lang="en-US" dirty="0" smtClean="0"/>
              <a:t>ISO speed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en-US" dirty="0" smtClean="0"/>
              <a:t>ISO</a:t>
            </a:r>
            <a:r>
              <a:rPr lang="az-Latn-AZ" dirty="0" smtClean="0"/>
              <a:t> </a:t>
            </a:r>
            <a:r>
              <a:rPr lang="ru-RU" dirty="0" smtClean="0"/>
              <a:t>скорость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az-Latn-AZ" dirty="0" smtClean="0"/>
              <a:t>İ</a:t>
            </a:r>
            <a:r>
              <a:rPr lang="en-US" dirty="0" smtClean="0"/>
              <a:t>SO</a:t>
            </a:r>
            <a:r>
              <a:rPr lang="az-Latn-AZ" dirty="0" smtClean="0"/>
              <a:t> sürət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Fotoqrafiyanın əsasları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://jsoft.ws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Fokus məsafəsi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://jsoft.ws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focal-length-cross-section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39119"/>
            <a:ext cx="7620000" cy="3810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per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524000"/>
            <a:ext cx="452596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Apertura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://jsoft.ws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perture_sc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8815" y="1663858"/>
            <a:ext cx="5646371" cy="367014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Apertura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://jsoft.ws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5638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Diafraqmal</a:t>
            </a:r>
            <a:r>
              <a:rPr lang="en-US" sz="2800" dirty="0" smtClean="0"/>
              <a:t> </a:t>
            </a:r>
            <a:r>
              <a:rPr lang="az-Latn-AZ" sz="2800" dirty="0" smtClean="0"/>
              <a:t>ədəd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348</TotalTime>
  <Words>120</Words>
  <Application>Microsoft Office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Fotoqrafiyanın əsasları</vt:lpstr>
      <vt:lpstr>Fotoqrafiyanın əsasları</vt:lpstr>
      <vt:lpstr>Fotoqrafiyanın əsasları</vt:lpstr>
      <vt:lpstr>Slide 4</vt:lpstr>
      <vt:lpstr>Slide 5</vt:lpstr>
      <vt:lpstr>Fotoqrafiyanın əsasları</vt:lpstr>
      <vt:lpstr>Fokus məsafəsi</vt:lpstr>
      <vt:lpstr>Apertura</vt:lpstr>
      <vt:lpstr>Apertura</vt:lpstr>
      <vt:lpstr>Slide 10</vt:lpstr>
      <vt:lpstr>Slide 11</vt:lpstr>
      <vt:lpstr>Çəkim sürəti</vt:lpstr>
      <vt:lpstr>Çəkim sürəti</vt:lpstr>
      <vt:lpstr>Çəkim sürəti</vt:lpstr>
      <vt:lpstr>Apertura və Çəkim sürətinin asılılığı cədvəli</vt:lpstr>
      <vt:lpstr>Slide 16</vt:lpstr>
      <vt:lpstr>Slide 17</vt:lpstr>
      <vt:lpstr>İSO qiymətləri</vt:lpstr>
      <vt:lpstr>İstifadə olunan terminlər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Fotoqrafiyanın əsasaları</dc:title>
  <dc:creator>jeff</dc:creator>
  <cp:lastModifiedBy>jeff</cp:lastModifiedBy>
  <cp:revision>49</cp:revision>
  <dcterms:created xsi:type="dcterms:W3CDTF">2013-04-14T16:03:13Z</dcterms:created>
  <dcterms:modified xsi:type="dcterms:W3CDTF">2013-04-24T09:21:57Z</dcterms:modified>
</cp:coreProperties>
</file>